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8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unnel Sans" panose="020B0604020202020204" charset="0"/>
      <p:regular r:id="rId20"/>
    </p:embeddedFont>
    <p:embeddedFont>
      <p:font typeface="Mona Sans Semi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56DF6-E839-4075-B090-254C120FF647}" v="342" dt="2025-08-02T17:06:09.955"/>
    <p1510:client id="{631875FE-5C4B-B22D-C290-10081814FF21}" v="28" dt="2025-08-02T13:34:55.012"/>
    <p1510:client id="{7F00EF96-66F9-E784-CEF4-B8E5F22F8328}" v="4" dt="2025-08-02T13:35:43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363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1 879,'15'-1,"0"-1,0-1,0 0,-1 0,1-2,13-6,-6 4,38-10,2 9,0 3,89 4,-75 2,83-10,25-24,11-2,28 20,233 13,-200 6,37-6,329 5,-518 5,117 22,101 38,-44-9,146-1,-1-28,204 42,-544-62,0-4,110-6,-635-20,174 10,89 6,163 3,0-1,0-1,0-1,0 0,1-1,0-1,0 0,0-1,1 0,0-2,0 1,1-2,0 0,-18-18,-9-14,1-3,-56-84,4 5,-87-72,128 143,30 30,2-1,0-1,-14-29,17 27,-2 1,-34-42,44 61,0 0,0 0,-1 1,0-1,0 2,0-1,-1 1,0 1,0-1,0 2,-1-1,-15-3,22 6,0 0,0 1,-1-1,1 1,0 0,-1 0,1 0,0 0,0 1,-1-1,1 1,0 0,0-1,0 2,0-1,0 0,0 1,0-1,0 1,0 0,1 0,-1 0,1 0,-1 0,1 1,0-1,0 1,0 0,0-1,0 1,1 0,-1 0,1 0,-2 6,-1 5,1-1,0 1,1 0,1 0,0 0,2 28,4 7,2-1,2 0,2 0,3-2,24 59,116 219,-125-266,-8-19,2-1,1 0,2-2,39 43,-63-77,-1-1,1 1,0 0,0-1,-1 1,1-1,0 0,0 0,0 0,0 0,0 0,1 0,-1 0,0 0,0-1,1 0,-1 1,0-1,0 0,1 0,-1 0,0 0,1 0,-1-1,0 1,0-1,1 1,-1-1,0 0,0 0,0 0,0 0,0 0,0-1,0 1,0-1,-1 1,3-3,5-5,1-1,-2-1,0 0,0 0,7-12,146-227,-105 166,-20 25,-2-2,-3-1,-2-2,-4-1,19-71,-42 129,21-95,-20 89,-1 0,-1 0,-1 0,0 0,-2-22,1 31,0 0,0 0,-1 0,1 0,-1 1,0-1,0 0,0 1,0 0,0-1,-1 1,0 0,0 0,1 0,-2 1,1-1,0 1,0 0,-1 0,1 0,-1 0,0 0,0 1,1 0,-1 0,-7-2,-9 0,-1 1,1 0,-1 1,-22 3,18-1,-712 53,624-39,-197 55,273-56,38-14,-1 0,0 0,0 0,0 0,1 0,-1 0,0 1,0-1,0 0,0 0,1 0,-1 0,0 0,0 1,0-1,0 0,0 0,1 0,-1 0,0 1,0-1,0 0,0 0,0 0,0 1,0-1,0 0,0 0,0 0,0 1,0-1,0 0,0 0,0 1,0-1,0 0,0 0,0 0,0 1,0-1,0 0,0 0,-1 0,1 1,0-1,0 0,0 0,0 0,0 0,-1 0,1 1,0-1,0 0,0 0,0 0,-1 0,1 0,0 0,0 0,0 0,-1 1,1-1,0 0,0 0,0 0,-1 0,1 0,17 3,70 1,97-7,-52-1,-92 4,4-1,78 8,-108-5,0 1,0 0,0 1,-1 1,0 0,0 0,0 2,-1-1,20 15,-16-9,-1 1,-1 0,0 1,-1 0,17 24,-27-33,1 0,-1-1,0 1,-1 1,1-1,-1 0,0 0,0 1,0 0,-1-1,0 1,0 0,-1-1,1 1,-1 0,0 0,-1-1,0 1,0 0,0 0,0-1,-1 1,-2 5,1-7,1 0,-1 0,0-1,0 1,-1-1,1 1,-1-1,0 0,1 0,-1-1,-1 1,1-1,-9 3,-6 2,0-1,-21 4,3-1,-259 67,276-69,0 0,-30 17,-26 9,-110 32,161-53,25-12,0 0,0 0,0 0,-1 0,1 0,0 0,0 0,0 1,0-1,0 0,0 0,-1 0,1 0,0 1,0-1,0 0,0 0,0 0,0 0,0 1,0-1,0 0,0 0,0 0,0 1,0-1,0 0,0 0,0 0,0 1,0-1,0 0,0 0,0 0,0 1,0-1,0 0,0 0,1 0,-1 0,0 0,0 1,0-1,0 0,0 0,1 0,-1 0,0 0,0 0,0 1,0-1,1 0,-1 0,0 0,0 0,0 0,1 0,-1 0,0 0,0 0,0 0,0 0,1 0,-1 0,0 0,0 0,0 0,1 0,16 2,20-4,0-2,0-2,59-17,-10 2,-61 16,-1-2,0 0,40-20,-27 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8:54.99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0 466,'745'0,"-688"-1,-1-3,0-2,63-16,155-60,-215 63,1 2,1 2,90-9,-81 18,-1-4,103-28,3-21,98-26,-221 76,1 2,1 3,-1 2,66 6,-19-1,863-2,-569-1,-368-2,-1-1,0-1,0-1,37-12,-33 8,0 2,54-8,52 13,-102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8:58.49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521 344,'1670'0,"-1624"-3,1-1,67-16,11-2,69-11,-107 16,137-9,395 24,-297 5,360-3,-619-4,118-20,-298 20,26 4,-1-4,-94-17,124 10,-353-44,-12 8,-54-2,-249 48,324 4,225-4,-206 3,322 4,1 2,-107 30,19-4,112-24,0 1,-47 23,41-17,33-10,0 0,1 0,0 1,0 0,0 1,2 1,-20 20,21-20,1-1,-2 0,0 0,0-1,0-1,-1 1,0-2,0 1,-1-2,-13 6,-37 1,44-9,0 0,-25 9,-98 53,82-35,20-13,6-4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8:59.34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6228 5399,'-128'-72,"-178"-130,205 132,-384-313,30-36,74 67,-287-208,-26 24,-238-192,42-40,71-64,494 414,299 382,9 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26.37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0 531,'20'0,"485"13,-216-2,213 23,141 2,-595-37,194 3,-185 1,0 3,70 17,144 35,45 10,-232-49,1-3,0-5,1-3,101-3,351-9,-497 4,-31 0,1 0,-1-1,0 0,0-1,0 0,0 0,0-1,0-1,13-6,-16 6,-1 0,1-1,-1 1,0-2,0 1,-1-1,1 1,-1-2,0 1,-1 0,0-1,6-12,3-11,16-60,4-10,-30 94,-1 0,1-1,-1 1,-1-1,1 0,1-13,-3 18,-1 0,1 0,0 1,0-1,-1 0,1 0,-1 0,0 1,1-1,-1 0,0 0,0 1,0-1,0 1,0-1,-1 1,1-1,0 1,-1 0,1 0,-1-1,1 1,-1 0,1 1,-1-1,0 0,1 0,-1 1,0-1,-2 0,-24-4,0 1,0 1,0 1,-1 2,-48 5,1-1,-601 0,416-5,243 0,0-2,0 0,0-1,0 0,1-2,0 0,-21-11,13 6,-1 1,-29-6,20 8,22 7,0-1,0-1,0-1,0 0,0 0,1-1,0-1,-14-8,25 14,1-1,0 1,-1 0,1 0,0-1,-1 1,1 0,0 0,0-1,-1 1,1 0,0-1,0 1,0 0,-1-1,1 1,0-1,0 1,0 0,0-1,0 1,0 0,0-1,0 1,0-1,0 1,0 0,0-1,0 1,0-1,0 1,0 0,0-1,1 1,-1 0,0-1,0 1,0 0,1-1,-1 1,1-1,15-11,-12 10,33-16,0 1,1 2,1 2,44-10,-3 0,-37 12,-1 1,1 2,61-3,130 9,-182 3,-5-3,71-11,15-1,62 13,14 0,-200 1,-1-1,1 0,0 0,-1-1,1 0,-1-1,10-3,-18 6,1-1,0 1,-1 0,1 0,0 0,-1-1,1 1,-1 0,1 0,0-1,-1 1,1-1,-1 1,1 0,-1-1,1 1,-1-1,0 1,1-1,-1 1,1-1,-1 0,0 1,0-1,1 1,-1-1,0 0,0 1,0-1,0 0,1 1,-1-1,0 0,0 0,-2 0,1 0,0 0,0 0,0 0,0 0,-1 0,1 0,0 0,-1 1,1-1,-1 0,1 1,-3-1,-58-10,-314 3,243 10,-433 0,477 0,-107 18,-85 29,33-5,-202 29,297-48,-231 28,176-42,-212 22,397-29,1 1,-27 10,-22 5,-117 8,12-2,152-21,0 1,-34 14,49-16,-1 0,1 1,-1 0,1 1,1 0,-1 0,1 1,-9 9,16-14,-1-1,1 0,0 0,0 0,0 1,0-1,1 1,-1-1,0 1,0-1,1 1,-1-1,1 1,0-1,-1 1,1 0,0 2,0-3,1 1,-1-1,0 0,1 0,-1 0,1 0,0 0,-1 0,1-1,0 1,-1 0,1 0,0 0,0-1,0 1,0 0,0-1,0 1,2 0,5 3,1-2,1 1,-1-1,0 0,10 0,-3 0,189 46,-155-32,-8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28.03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1,'5'4,"0"1,1-1,0 0,0-1,0 1,0-1,0-1,9 4,59 13,-13-4,-24-2,1-2,0-1,0-2,1-2,45 2,216-9,-104-1,-160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35.99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97,'3290'0,"-3115"-14,-32-1,302 11,-319 5,-114-1,1 0,-1 0,0-1,0-1,0 0,0-1,-1 0,1-1,-1 0,1-1,-1 0,-1-1,11-7,1-3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06.221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1,'0'5,"10"2,4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09.587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0,'5'5,"2"8,-5 1,-9 8,-3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09.974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4308 1,'-1337'0,"883"1,-1014 23,1113-18,-95 32,449-38,-48 7,-88 23,99-14,19-2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11.024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0 159,'5'4,"0"0,-1-1,2 0,-1 1,0-2,1 1,-1-1,1 1,7 0,55 11,-64-13,116 12,242-8,-233-7,-77 2,-7-2,0 2,0 3,77 13,-15 3,1-4,164 2,-113-10,955 11,-801-19,-13-15,-53 1,36-17,-164 14,205-22,-167 10,-104 17,0 3,86-5,96 15,-227 0,0-1,0-1,0 1,0-1,0 0,-1-1,1 0,-1 0,0-1,0 1,0-2,0 1,0-1,-1 0,0 0,0-1,-1 0,1 0,-1 0,7-13,9-13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95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13.93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0 162,'0'-9,"0"0,1 1,-1-1,2 0,-1 0,1 0,3-8,-3 13,0 0,0 0,1 1,-1-1,1 1,0-1,0 1,0 0,0 0,1 1,-1-1,1 0,0 1,-1 0,1 0,7-2,7-3,1 1,0 1,-1 1,2 1,31-2,103 6,-93 1,601 2,-653-4,2 0,1 0,-1 1,15 2,-24-2,0-1,0 0,0 1,0 0,0-1,0 1,0 0,-1 0,1 0,0 0,0 0,-1 0,1 1,-1-1,1 1,-1-1,0 1,1-1,-1 1,0 0,0 0,0-1,0 1,1 3,-1 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14.921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72,'131'1,"154"-3,-98-18,-136 13,-28 3,0 0,0-1,38-15,-37 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16.034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36,'0'-1,"0"0,0 1,0-1,1 0,-1 1,0-1,1 0,-1 1,0-1,1 1,-1-1,1 1,-1-1,1 1,-1-1,1 1,0-1,-1 1,1 0,0-1,-1 1,1 0,0 0,-1-1,1 1,0 0,23-5,-19 4,84-9,0 4,128 7,-86 2,317-3,-405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2T06:09:39.48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1 249 0,'3192'-248'0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43.527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1,'-5'0,"-2"0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2T06:09:47.152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872 1217 0,'0'1'0,"-1"1"0,1 3 0,-1 2 0,1 1 0,1 2 0,0 1 0,1 3 0,0 0 0,2 2 0,1 2 0,1 1 0,1 1 0,3 1 0,-1 0 0,3 1 0,2 0 0,1 1 0,2-1 0,1 1 0,2-1 0,1 0 0,2-2 0,1 0 0,2-1 0,1-2 0,1-1 0,1-1 0,0-2 0,1-3 0,1-1 0,0-4 0,1-1 0,-1-2 0,-1-3 0,1-2 0,-1-3 0,0-3 0,-2-2 0,-1-3 0,-1-3 0,-1-2 0,-3-3 0,0-2 0,-3-4 0,-1 0 0,-2-4 0,-3-1 0,-2-2 0,-2-3 0,-3-1 0,-1-2 0,-4-1 0,-1-1 0,-3-2 0,-2 1 0,-2-2 0,-2 0 0,-3-2 0,-1 2 0,-2-1 0,-1 0 0,-3 1 0,0 0 0,-2 1 0,-1 0 0,-1 2 0,-1 0 0,0 2 0,0 1 0,0 1 0,-1 2 0,1 2 0,-1 0 0,2 2 0,0 3 0,0 0 0,2 3 0,0 2 0,2 1 0,0 1 0,2 2 0,1 3 0,2 0 0,0 2 0,2 2 0,2 1 0,1 1 0,1 2 0,2 1 0,0 1 0,2 2 0,1-1 0,1 2 0,0 1 0,1 1 0,0 1 0,1 0 0,0 1 0,0 2 0,-1 1 0,-1-1 0,1 3 0,-3-2 0,0 2 0,-1 0 0,-2 1 0,-1 0 0,-1 1 0,-2 0 0,-2 2 0,-2 0 0,-1 0 0,-3 2 0,-1 0 0,-1 2 0,-3 0 0,-2 1 0,-1 2 0,-2 1 0,-1 0 0,-2 3 0,-2 0 0,0 2 0,-2 1 0,0 1 0,-1 2 0,-1 2 0,0 0 0,0 2 0,0 1 0,0 1 0,1 2 0,0 1 0,2 0 0,-1 2 0,3 1 0,1 0 0,1 1 0,3 1 0,2 0 0,1 1 0,4 0 0,1-1 0,3 1 0,2-1 0,3 0 0,3 0 0,3-1 0,2-1 0,3-1 0,4-1 0,2-1 0,3-2 0,1-2 0,4 0 0,2-3 0,3-2 0,2-1 0,1-3 0,3-2 0,1-2 0,2-2 0,1-2 0,2-2 0,0-3 0,2-1 0,-1-3 0,1-3 0,1-1 0,-1-1 0,0-3 0,-1-2 0,-1-2 0,1-1 0,-3-1 0,0-1 0,0-2 0,-3-1 0,-1 0 0,-1-1 0,-2 0 0,-2-1 0,0 0 0,-3 0 0,-2 0 0,-1 2 0,-2 0 0,-1 0 0,-2 1 0,-1 2 0,-1 1 0,-2 0 0,-1 3 0,-1 1 0,0 1 0,-1 3 0,-1 1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49.61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3,'98'-1,"-20"-1,-1 4,126 17,347 117,-404-96,23 15,-44-12,-34-16,2-3,118 13,899 129,-653-101,-185-28,41 3,109 16,397 38,-782-93,-26-2,-1 1,0 0,0 0,0 1,0 1,0 0,0 0,-1 1,1 0,11 5,-21-8,1 0,-1 1,1-1,-1 0,0 0,1 1,-1-1,1 0,-1 0,0 1,1-1,-1 0,0 1,0-1,1 1,-1-1,0 0,0 1,1-1,-1 1,0-1,0 1,0-1,0 0,0 1,1-1,-1 1,0-1,0 1,0-1,0 1,-1-1,1 1,0-1,0 1,0-1,0 0,0 1,-1-1,1 1,0-1,0 1,-1-1,1 0,0 1,0-1,-1 0,1 1,0-1,-1 0,0 1,-26 14,20-12,-178 85,167-81,-1 0,0 0,0-2,0 0,-1-2,-24 2,-122-1,116-5,-2361-3,1536 4,830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363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1 879,'15'-1,"0"-1,0-1,0 0,-1 0,1-2,13-6,-6 4,38-10,2 9,0 3,89 4,-75 2,83-10,25-24,11-2,28 20,233 13,-200 6,37-6,329 5,-518 5,117 22,101 38,-44-9,146-1,-1-28,204 42,-544-62,0-4,110-6,-635-20,174 10,89 6,163 3,0-1,0-1,0-1,0 0,1-1,0-1,0 0,0-1,1 0,0-2,0 1,1-2,0 0,-18-18,-9-14,1-3,-56-84,4 5,-87-72,128 143,30 30,2-1,0-1,-14-29,17 27,-2 1,-34-42,44 61,0 0,0 0,-1 1,0-1,0 2,0-1,-1 1,0 1,0-1,0 2,-1-1,-15-3,22 6,0 0,0 1,-1-1,1 1,0 0,-1 0,1 0,0 0,0 1,-1-1,1 1,0 0,0-1,0 2,0-1,0 0,0 1,0-1,0 1,0 0,1 0,-1 0,1 0,-1 0,1 1,0-1,0 1,0 0,0-1,0 1,1 0,-1 0,1 0,-2 6,-1 5,1-1,0 1,1 0,1 0,0 0,2 28,4 7,2-1,2 0,2 0,3-2,24 59,116 219,-125-266,-8-19,2-1,1 0,2-2,39 43,-63-77,-1-1,1 1,0 0,0-1,-1 1,1-1,0 0,0 0,0 0,0 0,0 0,1 0,-1 0,0 0,0-1,1 0,-1 1,0-1,0 0,1 0,-1 0,0 0,1 0,-1-1,0 1,0-1,1 1,-1-1,0 0,0 0,0 0,0 0,0 0,0-1,0 1,0-1,-1 1,3-3,5-5,1-1,-2-1,0 0,0 0,7-12,146-227,-105 166,-20 25,-2-2,-3-1,-2-2,-4-1,19-71,-42 129,21-95,-20 89,-1 0,-1 0,-1 0,0 0,-2-22,1 31,0 0,0 0,-1 0,1 0,-1 1,0-1,0 0,0 1,0 0,0-1,-1 1,0 0,0 0,1 0,-2 1,1-1,0 1,0 0,-1 0,1 0,-1 0,0 0,0 1,1 0,-1 0,-7-2,-9 0,-1 1,1 0,-1 1,-22 3,18-1,-712 53,624-39,-197 55,273-56,38-14,-1 0,0 0,0 0,0 0,1 0,-1 0,0 1,0-1,0 0,0 0,1 0,-1 0,0 0,0 1,0-1,0 0,0 0,1 0,-1 0,0 1,0-1,0 0,0 0,0 0,0 1,0-1,0 0,0 0,0 0,0 1,0-1,0 0,0 0,0 1,0-1,0 0,0 0,0 0,0 1,0-1,0 0,0 0,-1 0,1 1,0-1,0 0,0 0,0 0,0 0,-1 0,1 1,0-1,0 0,0 0,0 0,-1 0,1 0,0 0,0 0,0 0,-1 1,1-1,0 0,0 0,0 0,-1 0,1 0,17 3,70 1,97-7,-52-1,-92 4,4-1,78 8,-108-5,0 1,0 0,0 1,-1 1,0 0,0 0,0 2,-1-1,20 15,-16-9,-1 1,-1 0,0 1,-1 0,17 24,-27-33,1 0,-1-1,0 1,-1 1,1-1,-1 0,0 0,0 1,0 0,-1-1,0 1,0 0,-1-1,1 1,-1 0,0 0,-1-1,0 1,0 0,0 0,0-1,-1 1,-2 5,1-7,1 0,-1 0,0-1,0 1,-1-1,1 1,-1-1,0 0,1 0,-1-1,-1 1,1-1,-9 3,-6 2,0-1,-21 4,3-1,-259 67,276-69,0 0,-30 17,-26 9,-110 32,161-53,25-12,0 0,0 0,0 0,-1 0,1 0,0 0,0 0,0 1,0-1,0 0,0 0,-1 0,1 0,0 1,0-1,0 0,0 0,0 0,0 0,0 1,0-1,0 0,0 0,0 0,0 1,0-1,0 0,0 0,0 0,0 1,0-1,0 0,0 0,0 0,0 1,0-1,0 0,0 0,1 0,-1 0,0 0,0 1,0-1,0 0,0 0,1 0,-1 0,0 0,0 0,0 1,0-1,1 0,-1 0,0 0,0 0,0 0,1 0,-1 0,0 0,0 0,0 0,0 0,1 0,-1 0,0 0,0 0,0 0,1 0,16 2,20-4,0-2,0-2,59-17,-10 2,-61 16,-1-2,0 0,40-20,-27 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95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1.44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918 1,'3'0,"-1"1,0-1,1 1,-1-1,0 1,1 0,-1 0,0 1,0-1,0 0,0 1,0-1,0 1,0-1,0 1,1 3,25 16,-11-13,1-1,0-1,0-1,0-1,32 4,104 2,-115-8,111 0,88 6,-227-7,-1 0,0 0,0 1,1 1,-1 0,-1 0,11 5,-20-7,1-1,-1 0,1 0,-1 0,0 1,1-1,-1 0,1 0,-1 1,0-1,1 0,-1 1,1-1,-1 0,0 1,0-1,1 1,-1-1,0 1,0-1,1 0,-1 1,0-1,0 1,0-1,0 1,0-1,0 2,-11 6,-33 2,33-8,-18 7,-35 16,37-14,-51 15,6-12,40-8,0 0,-44 17,-257 107,205-93,62-19,22-7,0-2,0-2,-52 1,-134-6,150-4,57 2,0-2,0 0,-36-9,46 7,1 1,0-2,1 0,-1 0,1-1,0 0,-20-16,29 21,1 0,-1 0,1-1,-1 1,1-1,-1 1,1-1,0 1,0-1,0 0,0 0,0 0,0 1,1-1,-1 0,0 0,1 0,-1-4,1 5,1-1,-1 0,0 1,1-1,-1 0,1 1,0-1,0 0,-1 1,1-1,0 1,0-1,1 1,-1 0,0 0,0-1,2 0,6-4,0 0,0 1,0 0,1 0,19-5,65-19,171-29,-222 49,73-26,-50 13,-28 12,60-7,8-1,66-21,-137 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1.44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918 1,'3'0,"-1"1,0-1,1 1,-1-1,0 1,1 0,-1 0,0 1,0-1,0 0,0 1,0-1,0 1,0-1,0 1,1 3,25 16,-11-13,1-1,0-1,0-1,0-1,32 4,104 2,-115-8,111 0,88 6,-227-7,-1 0,0 0,0 1,1 1,-1 0,-1 0,11 5,-20-7,1-1,-1 0,1 0,-1 0,0 1,1-1,-1 0,1 0,-1 1,0-1,1 0,-1 1,1-1,-1 0,0 1,0-1,1 1,-1-1,0 1,0-1,1 0,-1 1,0-1,0 1,0-1,0 1,0-1,0 2,-11 6,-33 2,33-8,-18 7,-35 16,37-14,-51 15,6-12,40-8,0 0,-44 17,-257 107,205-93,62-19,22-7,0-2,0-2,-52 1,-134-6,150-4,57 2,0-2,0 0,-36-9,46 7,1 1,0-2,1 0,-1 0,1-1,0 0,-20-16,29 21,1 0,-1 0,1-1,-1 1,1-1,-1 1,1-1,0 1,0-1,0 0,0 0,0 0,0 1,1-1,-1 0,0 0,1 0,-1-4,1 5,1-1,-1 0,0 1,1-1,-1 0,1 1,0-1,0 0,-1 1,1-1,0 1,0-1,1 1,-1 0,0 0,0-1,2 0,6-4,0 0,0 1,0 0,1 0,19-5,65-19,171-29,-222 49,73-26,-50 13,-28 12,60-7,8-1,66-21,-137 29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4.79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4.79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363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1 879,'15'-1,"0"-1,0-1,0 0,-1 0,1-2,13-6,-6 4,38-10,2 9,0 3,89 4,-75 2,83-10,25-24,11-2,28 20,233 13,-200 6,37-6,329 5,-518 5,117 22,101 38,-44-9,146-1,-1-28,204 42,-544-62,0-4,110-6,-635-20,174 10,89 6,163 3,0-1,0-1,0-1,0 0,1-1,0-1,0 0,0-1,1 0,0-2,0 1,1-2,0 0,-18-18,-9-14,1-3,-56-84,4 5,-87-72,128 143,30 30,2-1,0-1,-14-29,17 27,-2 1,-34-42,44 61,0 0,0 0,-1 1,0-1,0 2,0-1,-1 1,0 1,0-1,0 2,-1-1,-15-3,22 6,0 0,0 1,-1-1,1 1,0 0,-1 0,1 0,0 0,0 1,-1-1,1 1,0 0,0-1,0 2,0-1,0 0,0 1,0-1,0 1,0 0,1 0,-1 0,1 0,-1 0,1 1,0-1,0 1,0 0,0-1,0 1,1 0,-1 0,1 0,-2 6,-1 5,1-1,0 1,1 0,1 0,0 0,2 28,4 7,2-1,2 0,2 0,3-2,24 59,116 219,-125-266,-8-19,2-1,1 0,2-2,39 43,-63-77,-1-1,1 1,0 0,0-1,-1 1,1-1,0 0,0 0,0 0,0 0,0 0,1 0,-1 0,0 0,0-1,1 0,-1 1,0-1,0 0,1 0,-1 0,0 0,1 0,-1-1,0 1,0-1,1 1,-1-1,0 0,0 0,0 0,0 0,0 0,0-1,0 1,0-1,-1 1,3-3,5-5,1-1,-2-1,0 0,0 0,7-12,146-227,-105 166,-20 25,-2-2,-3-1,-2-2,-4-1,19-71,-42 129,21-95,-20 89,-1 0,-1 0,-1 0,0 0,-2-22,1 31,0 0,0 0,-1 0,1 0,-1 1,0-1,0 0,0 1,0 0,0-1,-1 1,0 0,0 0,1 0,-2 1,1-1,0 1,0 0,-1 0,1 0,-1 0,0 0,0 1,1 0,-1 0,-7-2,-9 0,-1 1,1 0,-1 1,-22 3,18-1,-712 53,624-39,-197 55,273-56,38-14,-1 0,0 0,0 0,0 0,1 0,-1 0,0 1,0-1,0 0,0 0,1 0,-1 0,0 0,0 1,0-1,0 0,0 0,1 0,-1 0,0 1,0-1,0 0,0 0,0 0,0 1,0-1,0 0,0 0,0 0,0 1,0-1,0 0,0 0,0 1,0-1,0 0,0 0,0 0,0 1,0-1,0 0,0 0,-1 0,1 1,0-1,0 0,0 0,0 0,0 0,-1 0,1 1,0-1,0 0,0 0,0 0,-1 0,1 0,0 0,0 0,0 0,-1 1,1-1,0 0,0 0,0 0,-1 0,1 0,17 3,70 1,97-7,-52-1,-92 4,4-1,78 8,-108-5,0 1,0 0,0 1,-1 1,0 0,0 0,0 2,-1-1,20 15,-16-9,-1 1,-1 0,0 1,-1 0,17 24,-27-33,1 0,-1-1,0 1,-1 1,1-1,-1 0,0 0,0 1,0 0,-1-1,0 1,0 0,-1-1,1 1,-1 0,0 0,-1-1,0 1,0 0,0 0,0-1,-1 1,-2 5,1-7,1 0,-1 0,0-1,0 1,-1-1,1 1,-1-1,0 0,1 0,-1-1,-1 1,1-1,-9 3,-6 2,0-1,-21 4,3-1,-259 67,276-69,0 0,-30 17,-26 9,-110 32,161-53,25-12,0 0,0 0,0 0,-1 0,1 0,0 0,0 0,0 1,0-1,0 0,0 0,-1 0,1 0,0 1,0-1,0 0,0 0,0 0,0 0,0 1,0-1,0 0,0 0,0 0,0 1,0-1,0 0,0 0,0 0,0 1,0-1,0 0,0 0,0 0,0 1,0-1,0 0,0 0,1 0,-1 0,0 0,0 1,0-1,0 0,0 0,1 0,-1 0,0 0,0 0,0 1,0-1,1 0,-1 0,0 0,0 0,0 0,1 0,-1 0,0 0,0 0,0 0,0 0,1 0,-1 0,0 0,0 0,0 0,1 0,16 2,20-4,0-2,0-2,59-17,-10 2,-61 16,-1-2,0 0,40-20,-27 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95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1.44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918 1,'3'0,"-1"1,0-1,1 1,-1-1,0 1,1 0,-1 0,0 1,0-1,0 0,0 1,0-1,0 1,0-1,0 1,1 3,25 16,-11-13,1-1,0-1,0-1,0-1,32 4,104 2,-115-8,111 0,88 6,-227-7,-1 0,0 0,0 1,1 1,-1 0,-1 0,11 5,-20-7,1-1,-1 0,1 0,-1 0,0 1,1-1,-1 0,1 0,-1 1,0-1,1 0,-1 1,1-1,-1 0,0 1,0-1,1 1,-1-1,0 1,0-1,1 0,-1 1,0-1,0 1,0-1,0 1,0-1,0 2,-11 6,-33 2,33-8,-18 7,-35 16,37-14,-51 15,6-12,40-8,0 0,-44 17,-257 107,205-93,62-19,22-7,0-2,0-2,-52 1,-134-6,150-4,57 2,0-2,0 0,-36-9,46 7,1 1,0-2,1 0,-1 0,1-1,0 0,-20-16,29 21,1 0,-1 0,1-1,-1 1,1-1,-1 1,1-1,0 1,0-1,0 0,0 0,0 0,0 1,1-1,-1 0,0 0,1 0,-1-4,1 5,1-1,-1 0,0 1,1-1,-1 0,1 1,0-1,0 0,-1 1,1-1,0 1,0-1,1 1,-1 0,0 0,0-1,2 0,6-4,0 0,0 1,0 0,1 0,19-5,65-19,171-29,-222 49,73-26,-50 13,-28 12,60-7,8-1,66-21,-137 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4.79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8:52.461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1,'0'1,"0"0,1 0,-1 0,0 0,1-1,-1 1,1 0,-1 0,1 0,0 0,-1-1,1 1,0 0,0-1,-1 1,1 0,0-1,0 1,0-1,0 0,-1 1,1-1,0 1,0-1,0 0,0 0,0 0,2 1,7 2,55 20,1-3,1-2,0-4,1-3,87 4,457-11,-302-7,89 3,-374-2,0-1,-1-1,1-1,-1-2,46-17,-35 11,58-12,-26 16,1 4,0 2,69 7,-17-1,1223-2,-702-1,-640-1,0 1,0 0,0 0,0 0,0 1,0-1,0 0,0 0,0 0,0 1,0-1,-1 1,1-1,0 0,0 1,0 0,0-1,0 1,-1-1,1 1,0 0,-1 0,1-1,0 1,-1 0,1 0,-1 0,1 1,4 11,0 0,-2 1,1 0,-2-1,2 21,34 583,-1 1111,-45-1035,-14-198,-13-189,29-265,-24 74,27-105,-1-1,0 1,-1-1,-11 16,16-25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731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21B74-703D-7A73-E922-A8D392C0D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0997BF-A6B2-6AEA-0F92-D2AAE66F06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7C1134-CFCE-6D7B-1242-7039704F6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BF09F-E0E9-091B-B58D-A61D9BED0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27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503FB-9B66-F8E0-AB90-7271A692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C66CC-DEAE-BA01-4E50-9614551AF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D4797-4F3B-6B91-5FDF-BEA5FDC27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93AAC-2FA3-F1D7-D3EE-5923377AE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2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3990B-949D-F274-30C3-F70E3269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DF1455-D0DA-49C6-B494-9691EB53AC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78666-1204-0569-F68A-A69BA4D62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021C4-EF2F-E31E-5193-D4CC2BA7FD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4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customXml" Target="../ink/ink28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11.xml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customXml" Target="../ink/ink14.xml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21.xml"/><Relationship Id="rId18" Type="http://schemas.openxmlformats.org/officeDocument/2006/relationships/image" Target="../media/image32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9.png"/><Relationship Id="rId17" Type="http://schemas.openxmlformats.org/officeDocument/2006/relationships/customXml" Target="../ink/ink23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28.png"/><Relationship Id="rId19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customXml" Target="../ink/ink19.xml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customXml" Target="../ink/ink25.xml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39404" y="11914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Twins: Virtual Replicas of Real-World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E3F1B6-6261-035A-E0CA-49034024913E}"/>
                  </a:ext>
                </a:extLst>
              </p14:cNvPr>
              <p14:cNvContentPartPr/>
              <p14:nvPr/>
            </p14:nvContentPartPr>
            <p14:xfrm>
              <a:off x="12845678" y="7779363"/>
              <a:ext cx="2050920" cy="42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E3F1B6-6261-035A-E0CA-4903402491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1678" y="7671363"/>
                <a:ext cx="21585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25D377-648D-7BD3-9140-4074101E9D04}"/>
                  </a:ext>
                </a:extLst>
              </p14:cNvPr>
              <p14:cNvContentPartPr/>
              <p14:nvPr/>
            </p14:nvContentPartPr>
            <p14:xfrm>
              <a:off x="10370318" y="64339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25D377-648D-7BD3-9140-4074101E9D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16318" y="63259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2CAE2D-8C1C-2934-3624-5393127ECCE2}"/>
                  </a:ext>
                </a:extLst>
              </p14:cNvPr>
              <p14:cNvContentPartPr/>
              <p14:nvPr/>
            </p14:nvContentPartPr>
            <p14:xfrm>
              <a:off x="12872678" y="7816750"/>
              <a:ext cx="649440" cy="18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2CAE2D-8C1C-2934-3624-5393127ECC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18678" y="7708750"/>
                <a:ext cx="7570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C3D7CC-F48E-2E8E-CF90-B018CDA36A9E}"/>
                  </a:ext>
                </a:extLst>
              </p14:cNvPr>
              <p14:cNvContentPartPr/>
              <p14:nvPr/>
            </p14:nvContentPartPr>
            <p14:xfrm>
              <a:off x="-814162" y="1181950"/>
              <a:ext cx="46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C3D7CC-F48E-2E8E-CF90-B018CDA36A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868162" y="1073950"/>
                <a:ext cx="1123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3EDC9FB-8DE0-8D78-FE79-EC2799769F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9896" y="6647051"/>
            <a:ext cx="2715004" cy="1552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39B3D-7E56-5A4C-6C61-2489D17B70C4}"/>
              </a:ext>
            </a:extLst>
          </p:cNvPr>
          <p:cNvSpPr txBox="1"/>
          <p:nvPr/>
        </p:nvSpPr>
        <p:spPr>
          <a:xfrm>
            <a:off x="9105331" y="3842705"/>
            <a:ext cx="651366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Presented By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,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S M Sadman Al Siam               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0242310005101123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Tanbir Hasan Jewel                  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0242310005101178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Meheruba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 Binte Kashem Anti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0242310005101157</a:t>
            </a: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Mosabbir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 Hossen Maruf         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0242310005101182</a:t>
            </a: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Md.. Nazmul Islam                    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0242310005101183</a:t>
            </a: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 </a:t>
            </a: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696CB-96C0-0B7C-4194-8D32712B7905}"/>
              </a:ext>
            </a:extLst>
          </p:cNvPr>
          <p:cNvSpPr txBox="1"/>
          <p:nvPr/>
        </p:nvSpPr>
        <p:spPr>
          <a:xfrm>
            <a:off x="381000" y="3842705"/>
            <a:ext cx="4686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Presented To,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Shah Md. Tanvir Siddique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Assistant Professor</a:t>
            </a:r>
          </a:p>
          <a:p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Department Of CSE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Course Title     : Compiler Design</a:t>
            </a:r>
          </a:p>
          <a:p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Course Code   : CSE 313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1318474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Future: AI-Enhanced, Synthetic Data &amp; Personalized Twins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828" y="2271832"/>
            <a:ext cx="131847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evolution of digital twins will be driven by advanced AI, innovative data approaches, and immersive visualization.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8" y="2834640"/>
            <a:ext cx="13184743" cy="536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4D1B9-B789-B903-AB8E-DE60344C3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888" y="6824219"/>
            <a:ext cx="2397512" cy="13712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56187-FCB2-8C9E-B84E-E749F689E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FA1EBFD-0A68-4D07-E3DE-8E276FBB5BE7}"/>
              </a:ext>
            </a:extLst>
          </p:cNvPr>
          <p:cNvSpPr/>
          <p:nvPr/>
        </p:nvSpPr>
        <p:spPr>
          <a:xfrm>
            <a:off x="6190980" y="1581945"/>
            <a:ext cx="799337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800" dirty="0">
                <a:solidFill>
                  <a:schemeClr val="bg1"/>
                </a:solidFill>
                <a:latin typeface="Mona Sans Semi Bold" panose="020B0604020202020204" charset="0"/>
                <a:ea typeface="Optima" pitchFamily="34" charset="-122"/>
                <a:cs typeface="Optima" pitchFamily="34" charset="-120"/>
              </a:rPr>
              <a:t>Challenges and Limitations</a:t>
            </a:r>
            <a:endParaRPr lang="en-US" sz="4800" dirty="0">
              <a:solidFill>
                <a:schemeClr val="bg1"/>
              </a:solidFill>
              <a:latin typeface="Mona Sans Semi Bold" panose="020B060402020202020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CBD1A68-1B59-959B-90D4-644AF6B836D3}"/>
              </a:ext>
            </a:extLst>
          </p:cNvPr>
          <p:cNvSpPr/>
          <p:nvPr/>
        </p:nvSpPr>
        <p:spPr>
          <a:xfrm>
            <a:off x="6314717" y="29830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nnel Sans" panose="020B0604020202020204" charset="0"/>
                <a:ea typeface="Optima" pitchFamily="34" charset="-122"/>
                <a:cs typeface="Optima" pitchFamily="34" charset="-120"/>
              </a:rPr>
              <a:t>Developing accurate and reliable digital twins requires high-quality data and infrastructure.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Funnel Sans" panose="020B0604020202020204" charset="0"/>
            </a:endParaRP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Funnel Sans" panose="020B0604020202020204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nnel Sans" panose="020B0604020202020204" charset="0"/>
                <a:ea typeface="Optima" pitchFamily="34" charset="-122"/>
                <a:cs typeface="Optima" pitchFamily="34" charset="-120"/>
              </a:rPr>
              <a:t>Integrating digital twins into existing systems can be complex and costly.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Funnel Sans" panose="020B0604020202020204" charset="0"/>
            </a:endParaRP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Funnel Sans" panose="020B0604020202020204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nnel Sans" panose="020B0604020202020204" charset="0"/>
                <a:ea typeface="Optima" pitchFamily="34" charset="-122"/>
                <a:cs typeface="Optima" pitchFamily="34" charset="-120"/>
              </a:rPr>
              <a:t>Ensuring data security and privacy is critical when handling sensitive operational information</a:t>
            </a:r>
            <a:r>
              <a:rPr lang="en-US" sz="1600" dirty="0">
                <a:solidFill>
                  <a:schemeClr val="bg1"/>
                </a:solidFill>
                <a:latin typeface="Funnel Sans" panose="020B0604020202020204" charset="0"/>
                <a:ea typeface="Optima" pitchFamily="34" charset="-122"/>
                <a:cs typeface="Optima" pitchFamily="34" charset="-120"/>
              </a:rPr>
              <a:t>.</a:t>
            </a:r>
            <a:endParaRPr lang="en-US" sz="1600" dirty="0">
              <a:solidFill>
                <a:schemeClr val="bg1"/>
              </a:solidFill>
              <a:latin typeface="Funnel Sans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2561A4-C0BD-8300-6658-A5824CF563F1}"/>
                  </a:ext>
                </a:extLst>
              </p14:cNvPr>
              <p14:cNvContentPartPr/>
              <p14:nvPr/>
            </p14:nvContentPartPr>
            <p14:xfrm>
              <a:off x="12845678" y="7779363"/>
              <a:ext cx="2050920" cy="42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2561A4-C0BD-8300-6658-A5824CF563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1678" y="7671363"/>
                <a:ext cx="21585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F7A86F-86D5-1FB0-30FB-6C5168F26576}"/>
                  </a:ext>
                </a:extLst>
              </p14:cNvPr>
              <p14:cNvContentPartPr/>
              <p14:nvPr/>
            </p14:nvContentPartPr>
            <p14:xfrm>
              <a:off x="10370318" y="64339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F7A86F-86D5-1FB0-30FB-6C5168F265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16318" y="63259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FB3934-44F9-354C-2049-291016F74DA8}"/>
                  </a:ext>
                </a:extLst>
              </p14:cNvPr>
              <p14:cNvContentPartPr/>
              <p14:nvPr/>
            </p14:nvContentPartPr>
            <p14:xfrm>
              <a:off x="12872678" y="7816750"/>
              <a:ext cx="649440" cy="18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FB3934-44F9-354C-2049-291016F74D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18678" y="7708750"/>
                <a:ext cx="7570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670CB68-4D3E-5BDC-B5A0-0A924054CFB8}"/>
                  </a:ext>
                </a:extLst>
              </p14:cNvPr>
              <p14:cNvContentPartPr/>
              <p14:nvPr/>
            </p14:nvContentPartPr>
            <p14:xfrm>
              <a:off x="-814162" y="1181950"/>
              <a:ext cx="46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670CB68-4D3E-5BDC-B5A0-0A924054CF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868162" y="1073950"/>
                <a:ext cx="1123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579559A-6CB4-1E19-75E2-A794556465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9896" y="6647051"/>
            <a:ext cx="2715004" cy="1552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836B2-B6B4-81C4-53DA-030B7F8ED3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212" y="1726606"/>
            <a:ext cx="5635452" cy="4373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755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0407"/>
            <a:ext cx="12671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Conclusion: Unlocking Value with Digital Twins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628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Digital twins bridge physical and digital worlds to drive innovation, efficiency, and safety.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050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They empower smarter decisions, reduce costs, and accelerate product and process development.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472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future belongs to organizations that harness digital twins to transform complexity into clarity.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89" y="4974257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183A13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316974"/>
            <a:ext cx="283488" cy="2268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30906" y="524875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Embrace digital twins to revolutionize your operations and gain a competitive edge!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3D1C7E-2F35-51E5-A9CF-731BA70A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4103" y="6676808"/>
            <a:ext cx="2715004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A2B4-327A-089A-D0C2-0E1C95A58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F908479-E9FF-DAB7-F127-7613B5967964}"/>
              </a:ext>
            </a:extLst>
          </p:cNvPr>
          <p:cNvSpPr/>
          <p:nvPr/>
        </p:nvSpPr>
        <p:spPr>
          <a:xfrm>
            <a:off x="793789" y="3937437"/>
            <a:ext cx="12671346" cy="406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8000" dirty="0">
                <a:solidFill>
                  <a:srgbClr val="DDDDDD"/>
                </a:solidFill>
                <a:latin typeface="Mona Sans Semi Bold" pitchFamily="34" charset="0"/>
              </a:rPr>
              <a:t>THANK YOU</a:t>
            </a:r>
            <a:endParaRPr lang="en-US" sz="8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421A6EF-BD6F-7CDD-08D7-D9D2571AECEF}"/>
              </a:ext>
            </a:extLst>
          </p:cNvPr>
          <p:cNvSpPr/>
          <p:nvPr/>
        </p:nvSpPr>
        <p:spPr>
          <a:xfrm>
            <a:off x="793790" y="43472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5178D-D7C3-D156-C0F6-EDB0759C6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103" y="6676808"/>
            <a:ext cx="271500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A5D7-A372-D5F6-8BDD-2EC0F0E8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BAA4A5F-EAA8-E990-79FA-2AA7614F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8C01693-9E59-AB26-DA47-2AB0ADC156D7}"/>
              </a:ext>
            </a:extLst>
          </p:cNvPr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Twins: Virtual Replicas of Real-World Systems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03DB3CA-CCC3-B9D0-D4BC-F5D1BBA009FB}"/>
              </a:ext>
            </a:extLst>
          </p:cNvPr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Bridging the Physical and Digital Worlds for Unprecedented Insight and Control.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1F1F06-FD58-4726-3C27-746487258020}"/>
                  </a:ext>
                </a:extLst>
              </p14:cNvPr>
              <p14:cNvContentPartPr/>
              <p14:nvPr/>
            </p14:nvContentPartPr>
            <p14:xfrm>
              <a:off x="12845678" y="7779363"/>
              <a:ext cx="2050920" cy="42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1F1F06-FD58-4726-3C27-7464872580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1678" y="7671363"/>
                <a:ext cx="21585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DB8EEA-D0EE-45D0-00DB-6D15FC0CC92B}"/>
                  </a:ext>
                </a:extLst>
              </p14:cNvPr>
              <p14:cNvContentPartPr/>
              <p14:nvPr/>
            </p14:nvContentPartPr>
            <p14:xfrm>
              <a:off x="10370318" y="64339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DB8EEA-D0EE-45D0-00DB-6D15FC0CC9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16318" y="63259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5539D5-9AA7-E67D-264D-3390D62271C1}"/>
                  </a:ext>
                </a:extLst>
              </p14:cNvPr>
              <p14:cNvContentPartPr/>
              <p14:nvPr/>
            </p14:nvContentPartPr>
            <p14:xfrm>
              <a:off x="12872678" y="7816750"/>
              <a:ext cx="649440" cy="18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5539D5-9AA7-E67D-264D-3390D62271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18678" y="7708750"/>
                <a:ext cx="7570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520358-0A11-CEAD-653F-98F34D093B5C}"/>
                  </a:ext>
                </a:extLst>
              </p14:cNvPr>
              <p14:cNvContentPartPr/>
              <p14:nvPr/>
            </p14:nvContentPartPr>
            <p14:xfrm>
              <a:off x="-814162" y="1181950"/>
              <a:ext cx="46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520358-0A11-CEAD-653F-98F34D093B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868162" y="1073950"/>
                <a:ext cx="1123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4C25FEE-C078-EDA7-3977-F5296AF2AD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9896" y="6647051"/>
            <a:ext cx="271500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38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4183"/>
            <a:ext cx="6151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What Is a Digital Twin?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65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digital twin is a dynamic, virtual replica of a physical object, system, or process that updates in real time.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36496" y="432494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12432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984784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Mirroring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1219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Mirrors behavior, performance, and environment using live data from sensors and IoT devices.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2339" y="419195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4124325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3984784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Dynamic Evolution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5212199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Unlike static 3D models or simulations, digital twins evolve alongside their physical counterparts.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67EC15-AFEE-B9D9-8CE0-02D32D80E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5396" y="6655118"/>
            <a:ext cx="2715004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617"/>
            <a:ext cx="9950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Technology Behind Digital Twins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302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IoT Sensors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86810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Collect real-time data from physical assets.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24302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Cloud Computing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86810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Enables scalable data storage and processing.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32640"/>
            <a:ext cx="3078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 &amp; Machine Learning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23059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Analyze data for insights and predictions.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7979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32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Spatial Computing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2305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Integrates 3D, geospatial, and temporal data for immersive models.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313CB-8EEB-A4F6-739C-69237326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5396" y="6564521"/>
            <a:ext cx="2715004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567452"/>
            <a:ext cx="11466909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 vs. Simulations and Virtual Twins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233" y="1728192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Simulations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2233" y="2256949"/>
            <a:ext cx="406050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Generic, model-based scenarios without real-time data linkage, primarily for testing hypothetical situations.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" y="3479244"/>
            <a:ext cx="4060508" cy="40605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93757" y="1728192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Virtual Twins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293757" y="2256949"/>
            <a:ext cx="405919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Simulation-focused, used for testing designs before real-world deployment, emphasizing design validation.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57" y="3479244"/>
            <a:ext cx="4059198" cy="40591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63971" y="1728192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863971" y="2256949"/>
            <a:ext cx="405919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Real-time, data-driven replicas connected to actual physical assets for ongoing monitoring and optimization.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971" y="3479244"/>
            <a:ext cx="4059198" cy="4059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B8068F-2A6C-2B7C-01D2-4D574E5EE480}"/>
                  </a:ext>
                </a:extLst>
              </p14:cNvPr>
              <p14:cNvContentPartPr/>
              <p14:nvPr/>
            </p14:nvContentPartPr>
            <p14:xfrm>
              <a:off x="12812558" y="7928403"/>
              <a:ext cx="1702440" cy="1513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B8068F-2A6C-2B7C-01D2-4D574E5EE4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58558" y="7820403"/>
                <a:ext cx="1810080" cy="17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015703-9164-4CC6-FC73-2EA26484AB91}"/>
                  </a:ext>
                </a:extLst>
              </p14:cNvPr>
              <p14:cNvContentPartPr/>
              <p14:nvPr/>
            </p14:nvContentPartPr>
            <p14:xfrm>
              <a:off x="12834878" y="7727110"/>
              <a:ext cx="1676880" cy="168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015703-9164-4CC6-FC73-2EA26484AB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80878" y="7619110"/>
                <a:ext cx="17845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645EFC-436E-E4AA-2697-8F39939AA8EF}"/>
                  </a:ext>
                </a:extLst>
              </p14:cNvPr>
              <p14:cNvContentPartPr/>
              <p14:nvPr/>
            </p14:nvContentPartPr>
            <p14:xfrm>
              <a:off x="12848198" y="7927630"/>
              <a:ext cx="1762200" cy="177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645EFC-436E-E4AA-2697-8F39939AA8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94198" y="7819849"/>
                <a:ext cx="1869840" cy="392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152BE87-03AE-C491-66BB-A699852FF53D}"/>
                  </a:ext>
                </a:extLst>
              </p14:cNvPr>
              <p14:cNvContentPartPr/>
              <p14:nvPr/>
            </p14:nvContentPartPr>
            <p14:xfrm>
              <a:off x="-2409322" y="2907430"/>
              <a:ext cx="2242080" cy="1943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152BE87-03AE-C491-66BB-A699852FF5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463322" y="2799450"/>
                <a:ext cx="2349720" cy="215924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5680E54-DA5C-AF48-C150-70FE71AD46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61836" y="7760175"/>
            <a:ext cx="2715004" cy="469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7263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Four Types of Digital Twins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Component Twin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5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8F8F8F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Replicates individual parts for detailed monitoring, </a:t>
            </a:r>
            <a:endParaRPr lang="en-US" sz="1750">
              <a:solidFill>
                <a:srgbClr val="000000"/>
              </a:solidFill>
              <a:latin typeface="Funnel Sans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8F8F8F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like a specific engine sensor.</a:t>
            </a:r>
            <a:endParaRPr lang="en-US" sz="1750">
              <a:latin typeface="Funnel Sans"/>
              <a:ea typeface="Calibri"/>
              <a:cs typeface="Calibri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 Twin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8F8F8F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Represents whole products through their lifecycle, </a:t>
            </a:r>
            <a:endParaRPr lang="en-US" sz="1750">
              <a:solidFill>
                <a:srgbClr val="000000"/>
              </a:solidFill>
              <a:latin typeface="Funnel Sans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8F8F8F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such as an entire vehicle.</a:t>
            </a:r>
            <a:endParaRPr lang="en-US" sz="1750">
              <a:latin typeface="Funnel Sans"/>
              <a:ea typeface="Calibri"/>
              <a:cs typeface="Calibri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Twin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8F8F8F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Models interactions of multiple components, </a:t>
            </a:r>
            <a:endParaRPr lang="en-US" sz="1750">
              <a:solidFill>
                <a:srgbClr val="000000"/>
              </a:solidFill>
              <a:latin typeface="Funnel Sans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8F8F8F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like a complex assembly line.</a:t>
            </a:r>
            <a:endParaRPr lang="en-US" sz="1750">
              <a:latin typeface="Funnel San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 Twin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8F8F8F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Integrates systems to simulate entire operations, optimizing end-to-end workflows.</a:t>
            </a:r>
            <a:endParaRPr lang="en-US" sz="1750">
              <a:latin typeface="Funnel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56A5CB7-1204-6E64-8D92-5030C8957B77}"/>
                  </a:ext>
                </a:extLst>
              </p14:cNvPr>
              <p14:cNvContentPartPr/>
              <p14:nvPr/>
            </p14:nvContentPartPr>
            <p14:xfrm>
              <a:off x="12957638" y="7804563"/>
              <a:ext cx="1607400" cy="303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56A5CB7-1204-6E64-8D92-5030C8957B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3650" y="7696563"/>
                <a:ext cx="1715016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31170A2-B16E-8AFC-6328-9D61F5BB1B34}"/>
                  </a:ext>
                </a:extLst>
              </p14:cNvPr>
              <p14:cNvContentPartPr/>
              <p14:nvPr/>
            </p14:nvContentPartPr>
            <p14:xfrm>
              <a:off x="13091198" y="7705519"/>
              <a:ext cx="361080" cy="45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31170A2-B16E-8AFC-6328-9D61F5BB1B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37198" y="7596662"/>
                <a:ext cx="468720" cy="263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143368-1CAC-C02C-A7DB-6BD66F78B767}"/>
                  </a:ext>
                </a:extLst>
              </p14:cNvPr>
              <p14:cNvContentPartPr/>
              <p14:nvPr/>
            </p14:nvContentPartPr>
            <p14:xfrm>
              <a:off x="12812558" y="7804519"/>
              <a:ext cx="1575000" cy="34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143368-1CAC-C02C-A7DB-6BD66F78B7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58558" y="7696519"/>
                <a:ext cx="1682640" cy="25056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FDCB675-E179-B356-3453-79E788B3E0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5790" y="6555611"/>
            <a:ext cx="2715004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6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Real-World Applications: Industry Transformations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51835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86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Manufacturing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7668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Predictive maintenance reduces downtime by forecasting failures, ensuring continuous operation.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25183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486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Smart Cities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97668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Urban planners optimize traffic, energy, and disaster response for sustainable living.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6374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88859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Personalized digital twins simulate patient treatments and optimize care delivery.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516374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Energy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88859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FFFFFF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Utilities monitor grids and wind farms to improve efficiency and prevent outages, ensuring reliable power.</a:t>
            </a:r>
            <a:endParaRPr lang="en-US" sz="1750">
              <a:latin typeface="Funnel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0912CC-7620-00FA-D54F-8F1B147471F3}"/>
                  </a:ext>
                </a:extLst>
              </p14:cNvPr>
              <p14:cNvContentPartPr/>
              <p14:nvPr/>
            </p14:nvContentPartPr>
            <p14:xfrm>
              <a:off x="12745598" y="7861443"/>
              <a:ext cx="9000" cy="7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0912CC-7620-00FA-D54F-8F1B14747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91598" y="7753443"/>
                <a:ext cx="116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238585F-7A1D-E22F-9169-310C3B4520A7}"/>
                  </a:ext>
                </a:extLst>
              </p14:cNvPr>
              <p14:cNvContentPartPr/>
              <p14:nvPr/>
            </p14:nvContentPartPr>
            <p14:xfrm>
              <a:off x="14484398" y="7894923"/>
              <a:ext cx="6480" cy="28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238585F-7A1D-E22F-9169-310C3B4520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0398" y="7786923"/>
                <a:ext cx="1141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62E30E-8CD9-2EE1-935F-FBA8B04D4533}"/>
                  </a:ext>
                </a:extLst>
              </p14:cNvPr>
              <p14:cNvContentPartPr/>
              <p14:nvPr/>
            </p14:nvContentPartPr>
            <p14:xfrm>
              <a:off x="12544358" y="7939563"/>
              <a:ext cx="1550880" cy="49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62E30E-8CD9-2EE1-935F-FBA8B04D45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90371" y="7831563"/>
                <a:ext cx="1658495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8C0581-BE83-5881-CB51-A87650D1B2BC}"/>
                  </a:ext>
                </a:extLst>
              </p14:cNvPr>
              <p14:cNvContentPartPr/>
              <p14:nvPr/>
            </p14:nvContentPartPr>
            <p14:xfrm>
              <a:off x="12678998" y="7994283"/>
              <a:ext cx="1874880" cy="113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8C0581-BE83-5881-CB51-A87650D1B2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24998" y="7886283"/>
                <a:ext cx="19825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067596-C211-5460-F52B-FBFB43FD0136}"/>
                  </a:ext>
                </a:extLst>
              </p14:cNvPr>
              <p14:cNvContentPartPr/>
              <p14:nvPr/>
            </p14:nvContentPartPr>
            <p14:xfrm>
              <a:off x="14128718" y="7825399"/>
              <a:ext cx="433080" cy="58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067596-C211-5460-F52B-FBFB43FD01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74718" y="7717399"/>
                <a:ext cx="5407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5954DE-CA76-4E2A-D4FB-0913950E8A14}"/>
                  </a:ext>
                </a:extLst>
              </p14:cNvPr>
              <p14:cNvContentPartPr/>
              <p14:nvPr/>
            </p14:nvContentPartPr>
            <p14:xfrm>
              <a:off x="14206478" y="7924759"/>
              <a:ext cx="291240" cy="26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5954DE-CA76-4E2A-D4FB-0913950E8A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52478" y="7816759"/>
                <a:ext cx="398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E95304C-46CF-540F-7582-73DEA4289802}"/>
                  </a:ext>
                </a:extLst>
              </p14:cNvPr>
              <p14:cNvContentPartPr/>
              <p14:nvPr/>
            </p14:nvContentPartPr>
            <p14:xfrm>
              <a:off x="13046558" y="7792999"/>
              <a:ext cx="381600" cy="12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E95304C-46CF-540F-7582-73DEA428980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92558" y="7684999"/>
                <a:ext cx="489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1CF2645-580D-DD6A-04C4-0279E2A0D6E9}"/>
                  </a:ext>
                </a:extLst>
              </p14:cNvPr>
              <p14:cNvContentPartPr/>
              <p14:nvPr/>
            </p14:nvContentPartPr>
            <p14:xfrm>
              <a:off x="12644798" y="7883359"/>
              <a:ext cx="1149480" cy="90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1CF2645-580D-DD6A-04C4-0279E2A0D6E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90798" y="7774925"/>
                <a:ext cx="1257120" cy="306506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604DB4B9-CB11-6A9B-71C2-D4A4335858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04656" y="7339250"/>
            <a:ext cx="2715004" cy="890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924"/>
            <a:ext cx="122626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Dramatic Impact: Market Growth &amp; Adoption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33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Digital twins are rapidly transforming industries, leading to substantial market growth and widespread adoption among leading enterprises.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763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$73.5B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969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Market Projection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459849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McKinsey projects digital twin market to reach $73.5 billion by 2027.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93763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60%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969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Annual Growth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545984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Expected annual growth rate of the digital twin market.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93763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70%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07605" y="4969431"/>
            <a:ext cx="2946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Executive Investment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4598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C-suite tech executives investing in digital twins at large enterprises.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93763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25%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969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Efficiency Gains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54598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Reported operational efficiency gains after deploying digital twins.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5C1BFE-9814-9564-BD1D-1CC49E9F8F47}"/>
                  </a:ext>
                </a:extLst>
              </p14:cNvPr>
              <p14:cNvContentPartPr/>
              <p14:nvPr/>
            </p14:nvContentPartPr>
            <p14:xfrm>
              <a:off x="10444118" y="7393083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5C1BFE-9814-9564-BD1D-1CC49E9F8F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5964" y="7285083"/>
                <a:ext cx="120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0DC5121-AB36-73EA-1974-4D6DDD36C338}"/>
                  </a:ext>
                </a:extLst>
              </p14:cNvPr>
              <p14:cNvContentPartPr/>
              <p14:nvPr/>
            </p14:nvContentPartPr>
            <p14:xfrm>
              <a:off x="13693838" y="7727163"/>
              <a:ext cx="628200" cy="615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0DC5121-AB36-73EA-1974-4D6DDD36C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39838" y="7619163"/>
                <a:ext cx="73584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12E571-CEDC-E120-D300-078CB92C8AD1}"/>
                  </a:ext>
                </a:extLst>
              </p14:cNvPr>
              <p14:cNvContentPartPr/>
              <p14:nvPr/>
            </p14:nvContentPartPr>
            <p14:xfrm>
              <a:off x="12745598" y="7704070"/>
              <a:ext cx="1944360" cy="37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12E571-CEDC-E120-D300-078CB92C8A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91598" y="7596175"/>
                <a:ext cx="2052000" cy="586591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7DFC6FE5-901F-531C-20E4-ECFF66ED6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0733" y="6684645"/>
            <a:ext cx="2599306" cy="14866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171992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Case Study: Cincinnati’s Digital Bridge Inspection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 150-year-old bridges carrying 100,000+ vehicles daily.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487" y="1926550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Drone-enabled digital twins reduced inspection time from months to minutes.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2595324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issue detection and virtual reality review accelerated repairs and safety.</a:t>
            </a: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11" y="1107043"/>
            <a:ext cx="6425922" cy="6425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91A42-D01B-C2D3-F6A8-31F2B494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479" y="7711440"/>
            <a:ext cx="2715004" cy="410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656</Words>
  <Application>Microsoft Office PowerPoint</Application>
  <PresentationFormat>Custom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Funnel Sans</vt:lpstr>
      <vt:lpstr>Mona Sans Semi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sadman siam</dc:creator>
  <cp:lastModifiedBy>Tanbir Hasan Jewel</cp:lastModifiedBy>
  <cp:revision>4</cp:revision>
  <dcterms:created xsi:type="dcterms:W3CDTF">2025-08-02T06:06:03Z</dcterms:created>
  <dcterms:modified xsi:type="dcterms:W3CDTF">2025-08-03T00:46:09Z</dcterms:modified>
</cp:coreProperties>
</file>